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63" r:id="rId4"/>
    <p:sldId id="364" r:id="rId5"/>
    <p:sldId id="375" r:id="rId6"/>
    <p:sldId id="374" r:id="rId7"/>
    <p:sldId id="376" r:id="rId8"/>
    <p:sldId id="378" r:id="rId9"/>
    <p:sldId id="379" r:id="rId10"/>
    <p:sldId id="380" r:id="rId11"/>
    <p:sldId id="381" r:id="rId12"/>
    <p:sldId id="383" r:id="rId13"/>
    <p:sldId id="382" r:id="rId14"/>
    <p:sldId id="385" r:id="rId15"/>
    <p:sldId id="373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8.7.2022.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sfera.hr/dodatni-digitalni-sadrzaji/464d821a-ac7b-4e8e-b655-7fb60aa9fffe/assets/interactivity/kviz_4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hyperlink" Target="https://www.e-sfera.hr/dodatni-digitalni-sadrzaji/464d821a-ac7b-4e8e-b655-7fb60aa9fffe/assets/audio/look_back_4-what_s_the_sport_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i3JB0hrxy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2A2F84-8D57-47C7-9520-340B07A4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390FF2B-F153-4A33-A1C1-93B5A7105DB5}"/>
              </a:ext>
            </a:extLst>
          </p:cNvPr>
          <p:cNvSpPr txBox="1"/>
          <p:nvPr/>
        </p:nvSpPr>
        <p:spPr>
          <a:xfrm>
            <a:off x="5004440" y="2352685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UNIT 4 </a:t>
            </a:r>
            <a:br>
              <a:rPr lang="hr-HR" sz="4000" b="1" u="sng" dirty="0">
                <a:solidFill>
                  <a:srgbClr val="FF0000"/>
                </a:solidFill>
              </a:rPr>
            </a:br>
            <a:r>
              <a:rPr lang="hr-HR" sz="4000" b="1" u="sng" dirty="0">
                <a:solidFill>
                  <a:srgbClr val="FF0000"/>
                </a:solidFill>
              </a:rPr>
              <a:t>Jobs and my duties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12DCEF6-B202-40EA-A51C-F5F503492C47}"/>
              </a:ext>
            </a:extLst>
          </p:cNvPr>
          <p:cNvSpPr txBox="1"/>
          <p:nvPr/>
        </p:nvSpPr>
        <p:spPr>
          <a:xfrm>
            <a:off x="5852161" y="3531870"/>
            <a:ext cx="612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Look</a:t>
            </a:r>
            <a:r>
              <a:rPr lang="hr-HR" sz="4000" dirty="0"/>
              <a:t> </a:t>
            </a:r>
            <a:r>
              <a:rPr lang="hr-HR" sz="4000" dirty="0" err="1"/>
              <a:t>back</a:t>
            </a:r>
            <a:r>
              <a:rPr lang="hr-HR" sz="4000" dirty="0"/>
              <a:t> 4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36A2C99-6F86-42BA-B0CC-E8EE2F87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" y="0"/>
            <a:ext cx="5135510" cy="686612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3103" y="297027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Complete the sentences. Use: IN, AT, ON</a:t>
            </a:r>
            <a:r>
              <a:rPr lang="hr-HR" sz="2000" b="1" i="1" dirty="0"/>
              <a:t>.</a:t>
            </a:r>
            <a:br>
              <a:rPr lang="hr-HR" sz="2000" b="1" dirty="0"/>
            </a:br>
            <a:r>
              <a:rPr lang="hr-HR" sz="2000" i="1" dirty="0"/>
              <a:t>IN koristimo ispred naziva mjeseci, AT ispred sati, a ON ispred datuma i dana u tjednu!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52" y="1569584"/>
            <a:ext cx="7169486" cy="32456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5707238" y="254722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in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C7990AA-F800-4343-9ADF-CD3F62E9D1E4}"/>
              </a:ext>
            </a:extLst>
          </p:cNvPr>
          <p:cNvSpPr txBox="1">
            <a:spLocks/>
          </p:cNvSpPr>
          <p:nvPr/>
        </p:nvSpPr>
        <p:spPr>
          <a:xfrm>
            <a:off x="6672043" y="297061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CCE3630-2E7A-4068-94BA-9CD5F6125EBC}"/>
              </a:ext>
            </a:extLst>
          </p:cNvPr>
          <p:cNvSpPr txBox="1">
            <a:spLocks/>
          </p:cNvSpPr>
          <p:nvPr/>
        </p:nvSpPr>
        <p:spPr>
          <a:xfrm>
            <a:off x="5153055" y="5297399"/>
            <a:ext cx="6764612" cy="176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Practice here: 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https://www.e-sfera.hr/dodatni-digitalni-sadrzaji/464d821a-ac7b-4e8e-b655-7fb60aa9fffe/assets/interactivity/kviz_4/index.html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11846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"/>
            <a:ext cx="5152336" cy="6888626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6737861" y="2416027"/>
            <a:ext cx="5152337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Read and complete the table. 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0" y="0"/>
            <a:ext cx="6201259" cy="69876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1358282" y="1374403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every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day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C7990AA-F800-4343-9ADF-CD3F62E9D1E4}"/>
              </a:ext>
            </a:extLst>
          </p:cNvPr>
          <p:cNvSpPr txBox="1">
            <a:spLocks/>
          </p:cNvSpPr>
          <p:nvPr/>
        </p:nvSpPr>
        <p:spPr>
          <a:xfrm>
            <a:off x="2398491" y="1374403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never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" y="21806"/>
            <a:ext cx="5096808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7344" y="520729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In the listening section, listen and guess the sports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https://www.e-sfera.hr/dodatni-digitalni-sadrzaji/464d821a-ac7b-4e8e-b655-7fb60aa9fffe/assets/audio/look_back_4-what_s_the_sport_.mp3</a:t>
            </a:r>
            <a:br>
              <a:rPr lang="hr-HR" sz="2000" i="1" dirty="0"/>
            </a:br>
            <a:endParaRPr lang="hr-HR" sz="2000" i="1" dirty="0"/>
          </a:p>
          <a:p>
            <a:pPr algn="l"/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29" y="3179537"/>
            <a:ext cx="9476977" cy="23502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6414D54-C3BA-411E-8A94-18C9CB9EB046}"/>
              </a:ext>
            </a:extLst>
          </p:cNvPr>
          <p:cNvSpPr txBox="1">
            <a:spLocks/>
          </p:cNvSpPr>
          <p:nvPr/>
        </p:nvSpPr>
        <p:spPr>
          <a:xfrm>
            <a:off x="3599475" y="4498022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skiing</a:t>
            </a:r>
            <a:endParaRPr lang="hr-HR" sz="2100" i="1" dirty="0">
              <a:solidFill>
                <a:srgbClr val="FF0000"/>
              </a:solidFill>
            </a:endParaRPr>
          </a:p>
        </p:txBody>
      </p:sp>
      <p:pic>
        <p:nvPicPr>
          <p:cNvPr id="5" name="05_45_Look_back_LISTENING">
            <a:hlinkClick r:id="" action="ppaction://media"/>
            <a:extLst>
              <a:ext uri="{FF2B5EF4-FFF2-40B4-BE49-F238E27FC236}">
                <a16:creationId xmlns:a16="http://schemas.microsoft.com/office/drawing/2014/main" id="{E54907F9-C031-40EA-9DF2-FBF410A3C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7172" y="2320476"/>
            <a:ext cx="609600" cy="609600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05C2402-EE3C-4A8D-9844-7442C2746F07}"/>
              </a:ext>
            </a:extLst>
          </p:cNvPr>
          <p:cNvSpPr txBox="1">
            <a:spLocks/>
          </p:cNvSpPr>
          <p:nvPr/>
        </p:nvSpPr>
        <p:spPr>
          <a:xfrm>
            <a:off x="8272360" y="4498022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skating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8511745-19F2-4F1B-8508-BF3F37A08D16}"/>
              </a:ext>
            </a:extLst>
          </p:cNvPr>
          <p:cNvSpPr txBox="1">
            <a:spLocks/>
          </p:cNvSpPr>
          <p:nvPr/>
        </p:nvSpPr>
        <p:spPr>
          <a:xfrm>
            <a:off x="3599475" y="4942226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athletics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79AFD96-422C-428C-81C3-A79F23A81546}"/>
              </a:ext>
            </a:extLst>
          </p:cNvPr>
          <p:cNvSpPr txBox="1">
            <a:spLocks/>
          </p:cNvSpPr>
          <p:nvPr/>
        </p:nvSpPr>
        <p:spPr>
          <a:xfrm>
            <a:off x="8272360" y="4942226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rowing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 uiExpand="1" build="p"/>
      <p:bldP spid="6" grpId="0" build="p"/>
      <p:bldP spid="11" grpId="0" build="p"/>
      <p:bldP spid="12" grpId="0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" y="21806"/>
            <a:ext cx="5096808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4353" y="211636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Choose a famous sportsman. Prepare 10 questions for him / her.</a:t>
            </a:r>
            <a:r>
              <a:rPr lang="hr-HR" sz="2000" b="1" i="1" dirty="0"/>
              <a:t> Call one of your classmates. </a:t>
            </a:r>
            <a:br>
              <a:rPr lang="hr-HR" sz="2000" b="1" dirty="0"/>
            </a:b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39" y="2845528"/>
            <a:ext cx="7931346" cy="36171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8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" y="27138"/>
            <a:ext cx="5088831" cy="680372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0364" y="1083206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Imagine a day in the life of a top athlete (Ivica </a:t>
            </a:r>
            <a:r>
              <a:rPr lang="en-US" sz="2000" b="1" dirty="0" err="1"/>
              <a:t>Kostelic</a:t>
            </a:r>
            <a:r>
              <a:rPr lang="en-US" sz="2000" b="1" dirty="0"/>
              <a:t>, Usain Bolt….).</a:t>
            </a:r>
            <a:r>
              <a:rPr lang="hr-HR" sz="2000" b="1" dirty="0"/>
              <a:t> </a:t>
            </a:r>
            <a:r>
              <a:rPr lang="en-US" sz="2000" b="1" dirty="0"/>
              <a:t>Write down what he/she does from morning till bedtime</a:t>
            </a:r>
            <a:r>
              <a:rPr lang="hr-HR" sz="2000" b="1" dirty="0"/>
              <a:t>.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64" y="2666460"/>
            <a:ext cx="6893263" cy="19055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" y="6717"/>
            <a:ext cx="5119379" cy="684456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306873" y="344692"/>
            <a:ext cx="3603186" cy="61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Now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self-evaluate</a:t>
            </a:r>
            <a:r>
              <a:rPr lang="hr-HR" sz="2000" b="1" dirty="0"/>
              <a:t>. Read the sentences, think and tick the right column.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5" y="204753"/>
            <a:ext cx="7954286" cy="59411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684B39E-7FEC-450F-9EBD-23E139B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767" y="1828974"/>
            <a:ext cx="371475" cy="361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5FF151-8F7B-4485-B473-1CF59A23E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0066" y="2887198"/>
            <a:ext cx="342900" cy="361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C5B4FC-6658-4C96-87E2-CA675D52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4372" y="3922465"/>
            <a:ext cx="333375" cy="36195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E6AECDD-C5EF-4E5F-A51E-DBABC412CEDF}"/>
              </a:ext>
            </a:extLst>
          </p:cNvPr>
          <p:cNvSpPr txBox="1">
            <a:spLocks/>
          </p:cNvSpPr>
          <p:nvPr/>
        </p:nvSpPr>
        <p:spPr>
          <a:xfrm>
            <a:off x="1965375" y="1612016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koliko ima sati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CE6B2F-F828-4C33-9A23-4267B7BE5502}"/>
              </a:ext>
            </a:extLst>
          </p:cNvPr>
          <p:cNvSpPr txBox="1">
            <a:spLocks/>
          </p:cNvSpPr>
          <p:nvPr/>
        </p:nvSpPr>
        <p:spPr>
          <a:xfrm>
            <a:off x="4715046" y="1923620"/>
            <a:ext cx="332722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što ja i moja obitelj radimo svakog dana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153CA23-375B-4375-8E29-58BF2D9E572D}"/>
              </a:ext>
            </a:extLst>
          </p:cNvPr>
          <p:cNvSpPr txBox="1">
            <a:spLocks/>
          </p:cNvSpPr>
          <p:nvPr/>
        </p:nvSpPr>
        <p:spPr>
          <a:xfrm>
            <a:off x="1965375" y="2494932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napisati svoj vlastiti dnevnik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FCA029-D38B-4CB7-A30A-1E9E53B35D66}"/>
              </a:ext>
            </a:extLst>
          </p:cNvPr>
          <p:cNvSpPr txBox="1">
            <a:spLocks/>
          </p:cNvSpPr>
          <p:nvPr/>
        </p:nvSpPr>
        <p:spPr>
          <a:xfrm>
            <a:off x="3027364" y="2902215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>
                <a:solidFill>
                  <a:srgbClr val="FF0000"/>
                </a:solidFill>
              </a:rPr>
              <a:t>- imenovati </a:t>
            </a:r>
            <a:r>
              <a:rPr lang="hr-HR" sz="1800" i="1" dirty="0">
                <a:solidFill>
                  <a:srgbClr val="FF0000"/>
                </a:solidFill>
              </a:rPr>
              <a:t>i opisati različite poslove 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939F4FD-E8F2-4745-A2E1-32A52D84C1AD}"/>
              </a:ext>
            </a:extLst>
          </p:cNvPr>
          <p:cNvSpPr txBox="1">
            <a:spLocks/>
          </p:cNvSpPr>
          <p:nvPr/>
        </p:nvSpPr>
        <p:spPr>
          <a:xfrm>
            <a:off x="3884837" y="3333382"/>
            <a:ext cx="415743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što želiš biti i zašto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D9244F-B4F4-4518-A402-69448474E40E}"/>
              </a:ext>
            </a:extLst>
          </p:cNvPr>
          <p:cNvSpPr txBox="1">
            <a:spLocks/>
          </p:cNvSpPr>
          <p:nvPr/>
        </p:nvSpPr>
        <p:spPr>
          <a:xfrm>
            <a:off x="1478743" y="3769294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kućanske poslove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55E76-1041-4484-92E4-020A9043ABE1}"/>
              </a:ext>
            </a:extLst>
          </p:cNvPr>
          <p:cNvSpPr txBox="1">
            <a:spLocks/>
          </p:cNvSpPr>
          <p:nvPr/>
        </p:nvSpPr>
        <p:spPr>
          <a:xfrm>
            <a:off x="2253054" y="4200121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sportove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90BA44-8E73-4607-A40B-7697B8DF9874}"/>
              </a:ext>
            </a:extLst>
          </p:cNvPr>
          <p:cNvSpPr txBox="1">
            <a:spLocks/>
          </p:cNvSpPr>
          <p:nvPr/>
        </p:nvSpPr>
        <p:spPr>
          <a:xfrm>
            <a:off x="2780360" y="4630948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razumjeti radijski intervju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0CDB930-7C80-4577-A340-FDD638431E56}"/>
              </a:ext>
            </a:extLst>
          </p:cNvPr>
          <p:cNvSpPr txBox="1">
            <a:spLocks/>
          </p:cNvSpPr>
          <p:nvPr/>
        </p:nvSpPr>
        <p:spPr>
          <a:xfrm>
            <a:off x="4167789" y="4904685"/>
            <a:ext cx="387591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pitati i odgovarati na pitanja o svakodnevnim aktivnostima</a:t>
            </a:r>
          </a:p>
        </p:txBody>
      </p:sp>
    </p:spTree>
    <p:extLst>
      <p:ext uri="{BB962C8B-B14F-4D97-AF65-F5344CB8AC3E}">
        <p14:creationId xmlns:p14="http://schemas.microsoft.com/office/powerpoint/2010/main" val="38490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687371E-9085-4922-A7AA-F1275724966B}"/>
              </a:ext>
            </a:extLst>
          </p:cNvPr>
          <p:cNvSpPr txBox="1">
            <a:spLocks/>
          </p:cNvSpPr>
          <p:nvPr/>
        </p:nvSpPr>
        <p:spPr>
          <a:xfrm>
            <a:off x="5273038" y="219995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Kako smo došli do kraja četvrte nastavne teme našeg udžbenika </a:t>
            </a:r>
            <a:r>
              <a:rPr lang="hr-HR" sz="2000" i="1" dirty="0" err="1"/>
              <a:t>Dip</a:t>
            </a:r>
            <a:r>
              <a:rPr lang="hr-HR" sz="2000" i="1" dirty="0"/>
              <a:t> </a:t>
            </a:r>
            <a:r>
              <a:rPr lang="hr-HR" sz="2000" i="1" dirty="0" err="1"/>
              <a:t>in</a:t>
            </a:r>
            <a:r>
              <a:rPr lang="hr-HR" sz="2000" i="1" dirty="0"/>
              <a:t> 5, vrijeme je da ponovimo riječi i strukture koje smo naučili.</a:t>
            </a:r>
          </a:p>
          <a:p>
            <a:pPr marL="0" indent="0">
              <a:buNone/>
            </a:pPr>
            <a:r>
              <a:rPr lang="hr-HR" sz="2000" i="1" dirty="0"/>
              <a:t>Prisjetimo se da smo naučili izreći koliko ima sati na engleskom jeziku, zanimanja, kućanske poslove, nazive sportova… Ali smo isto tako naučili i kada upotrebljavamo član A, a kada član AN, te smo naučili izricati radnje koje se ponavljaju koristeći </a:t>
            </a:r>
            <a:r>
              <a:rPr lang="hr-HR" sz="2000" i="1" dirty="0" err="1"/>
              <a:t>Present</a:t>
            </a:r>
            <a:r>
              <a:rPr lang="hr-HR" sz="2000" i="1" dirty="0"/>
              <a:t> </a:t>
            </a:r>
            <a:r>
              <a:rPr lang="hr-HR" sz="2000" i="1" dirty="0" err="1"/>
              <a:t>Simple</a:t>
            </a:r>
            <a:r>
              <a:rPr lang="hr-HR" sz="2000" i="1" dirty="0"/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" y="18300"/>
            <a:ext cx="5130190" cy="6859017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7" y="2870349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page 76.</a:t>
            </a:r>
          </a:p>
        </p:txBody>
      </p:sp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" y="18288"/>
            <a:ext cx="5105456" cy="682142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6727948" y="1727200"/>
            <a:ext cx="5340006" cy="137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1,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need</a:t>
            </a:r>
            <a:r>
              <a:rPr lang="hr-HR" sz="2000" b="1" dirty="0"/>
              <a:t> to c</a:t>
            </a:r>
            <a:r>
              <a:rPr lang="en-US" sz="2000" b="1" dirty="0"/>
              <a:t>ross out the</a:t>
            </a:r>
            <a:r>
              <a:rPr lang="hr-HR" sz="2000" b="1" dirty="0"/>
              <a:t> words bellow the table, and then c</a:t>
            </a:r>
            <a:r>
              <a:rPr lang="en-US" sz="2000" b="1" dirty="0" err="1"/>
              <a:t>omplete</a:t>
            </a:r>
            <a:r>
              <a:rPr lang="en-US" sz="2000" b="1" dirty="0"/>
              <a:t> the sentence with the remaining words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Finish the text about Darryl.</a:t>
            </a:r>
          </a:p>
          <a:p>
            <a:pPr algn="l"/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5" y="-12880"/>
            <a:ext cx="6215499" cy="695459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id="{F649566E-3758-4B76-A654-FB1B3034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28" y="599268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di izvornu sliku">
            <a:extLst>
              <a:ext uri="{FF2B5EF4-FFF2-40B4-BE49-F238E27FC236}">
                <a16:creationId xmlns:a16="http://schemas.microsoft.com/office/drawing/2014/main" id="{227DD7A1-F5BE-4633-A322-C9E70ACF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05" y="2405851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" y="18288"/>
            <a:ext cx="5105456" cy="682142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232874"/>
            <a:ext cx="6819903" cy="102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Next task deals with spelling. Circle and write the correct spelling.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99" y="1598752"/>
            <a:ext cx="6583976" cy="50263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9553263-79CE-4938-81CF-6C5E946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23" y="2483744"/>
            <a:ext cx="940668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7461628" y="32397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quarter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4"/>
            <a:ext cx="5131900" cy="684253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31900" y="115141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Match and copy the expressions in task 3.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31" y="2394203"/>
            <a:ext cx="6819903" cy="34539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12DDEA4-C50E-4BDB-9391-0D3491867CE2}"/>
              </a:ext>
            </a:extLst>
          </p:cNvPr>
          <p:cNvSpPr txBox="1">
            <a:spLocks/>
          </p:cNvSpPr>
          <p:nvPr/>
        </p:nvSpPr>
        <p:spPr>
          <a:xfrm>
            <a:off x="5966448" y="459353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564F5D6-8A90-485A-859D-6D711EE3673A}"/>
              </a:ext>
            </a:extLst>
          </p:cNvPr>
          <p:cNvSpPr txBox="1">
            <a:spLocks/>
          </p:cNvSpPr>
          <p:nvPr/>
        </p:nvSpPr>
        <p:spPr>
          <a:xfrm>
            <a:off x="8695803" y="4209581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take </a:t>
            </a:r>
            <a:r>
              <a:rPr lang="hr-HR" sz="2100" i="1" dirty="0" err="1">
                <a:solidFill>
                  <a:srgbClr val="FF0000"/>
                </a:solidFill>
              </a:rPr>
              <a:t>out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garbage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367D7AF-2ECC-4B33-9822-E9E9CD211D16}"/>
              </a:ext>
            </a:extLst>
          </p:cNvPr>
          <p:cNvSpPr txBox="1">
            <a:spLocks/>
          </p:cNvSpPr>
          <p:nvPr/>
        </p:nvSpPr>
        <p:spPr>
          <a:xfrm>
            <a:off x="8844894" y="4632172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mow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grass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7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13826"/>
            <a:ext cx="5141987" cy="6855982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46557" y="2885679"/>
            <a:ext cx="6897280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i="1" dirty="0"/>
              <a:t>Nakon što si ponovio riječi naučene u proteklom periodu vrijeme je da ponoviš i </a:t>
            </a:r>
            <a:r>
              <a:rPr lang="hr-HR" sz="2000" i="1" dirty="0" err="1"/>
              <a:t>Present</a:t>
            </a:r>
            <a:r>
              <a:rPr lang="hr-HR" sz="2000" i="1" dirty="0"/>
              <a:t> </a:t>
            </a:r>
            <a:r>
              <a:rPr lang="hr-HR" sz="2000" i="1" dirty="0" err="1"/>
              <a:t>Simple</a:t>
            </a:r>
            <a:r>
              <a:rPr lang="hr-HR" sz="2000" i="1" dirty="0"/>
              <a:t>.</a:t>
            </a:r>
          </a:p>
          <a:p>
            <a:pPr algn="l"/>
            <a:r>
              <a:rPr lang="hr-HR" sz="2000" i="1" dirty="0"/>
              <a:t>Prolistaj svoju bilježnicu i prisjeti se što si naučio o tom glagolskom vremenu, a ako ti još uvijek nešto nije jasno možeš pogledati i video na sljedećoj poveznici: </a:t>
            </a:r>
            <a:r>
              <a:rPr lang="hr-HR" sz="2000" i="1" dirty="0">
                <a:hlinkClick r:id="rId3"/>
              </a:rPr>
              <a:t>https://youtu.be/ni3JB0hrxyw</a:t>
            </a:r>
            <a:endParaRPr lang="hr-HR" sz="2000" i="1" dirty="0"/>
          </a:p>
          <a:p>
            <a:pPr algn="l"/>
            <a:r>
              <a:rPr lang="hr-HR" sz="2000" i="1" dirty="0"/>
              <a:t>Na 77. stranici radne bilježnice imaš zadatke u kojima možeš provjeriti jesi li razumio </a:t>
            </a:r>
            <a:r>
              <a:rPr lang="hr-HR" sz="2000" i="1" dirty="0" err="1"/>
              <a:t>Present</a:t>
            </a:r>
            <a:r>
              <a:rPr lang="hr-HR" sz="2000" i="1" dirty="0"/>
              <a:t> </a:t>
            </a:r>
            <a:r>
              <a:rPr lang="hr-HR" sz="2000" i="1" dirty="0" err="1"/>
              <a:t>Simple</a:t>
            </a:r>
            <a:r>
              <a:rPr lang="hr-HR" sz="2000" i="1" dirty="0"/>
              <a:t>!</a:t>
            </a:r>
          </a:p>
          <a:p>
            <a:pPr algn="l"/>
            <a:r>
              <a:rPr lang="hr-HR" sz="2000" b="1" dirty="0"/>
              <a:t> WB, p. 77. </a:t>
            </a:r>
            <a:r>
              <a:rPr lang="en-US" sz="2000" b="1" dirty="0"/>
              <a:t>Separate the words and write sentences. Do not forget a full stop (.) or a question</a:t>
            </a:r>
            <a:r>
              <a:rPr lang="hr-HR" sz="2000" b="1" dirty="0"/>
              <a:t> </a:t>
            </a:r>
            <a:r>
              <a:rPr lang="en-US" sz="2000" b="1" dirty="0"/>
              <a:t>mark (?).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63" y="207009"/>
            <a:ext cx="8617937" cy="513785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940CDE9-2216-43CB-A340-C0FC97B98383}"/>
              </a:ext>
            </a:extLst>
          </p:cNvPr>
          <p:cNvSpPr txBox="1">
            <a:spLocks/>
          </p:cNvSpPr>
          <p:nvPr/>
        </p:nvSpPr>
        <p:spPr>
          <a:xfrm>
            <a:off x="4082603" y="1334981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i="1" dirty="0">
                <a:solidFill>
                  <a:srgbClr val="FF0000"/>
                </a:solidFill>
              </a:rPr>
              <a:t>Ted always tidies his room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63929D1-BD2D-44A0-8636-62792D78846E}"/>
              </a:ext>
            </a:extLst>
          </p:cNvPr>
          <p:cNvSpPr txBox="1">
            <a:spLocks/>
          </p:cNvSpPr>
          <p:nvPr/>
        </p:nvSpPr>
        <p:spPr>
          <a:xfrm>
            <a:off x="4082603" y="2058814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i="1" dirty="0">
                <a:solidFill>
                  <a:srgbClr val="FF0000"/>
                </a:solidFill>
              </a:rPr>
              <a:t>We play dodge ball in the gym twice a week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" y="12812"/>
            <a:ext cx="5094244" cy="683237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95057" y="281664"/>
            <a:ext cx="6737862" cy="74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p. 78. </a:t>
            </a:r>
            <a:r>
              <a:rPr lang="en-US" sz="2000" b="1" dirty="0"/>
              <a:t>Rewrite the sentences. Put the words in brackets in the correct place in the</a:t>
            </a:r>
            <a:r>
              <a:rPr lang="hr-HR" sz="2000" b="1" dirty="0"/>
              <a:t> </a:t>
            </a:r>
            <a:r>
              <a:rPr lang="en-US" sz="2000" b="1" dirty="0"/>
              <a:t>sentence.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1" y="1298570"/>
            <a:ext cx="8301077" cy="52777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FB968E2-769A-43DD-9681-7949E83B990B}"/>
              </a:ext>
            </a:extLst>
          </p:cNvPr>
          <p:cNvSpPr txBox="1">
            <a:spLocks/>
          </p:cNvSpPr>
          <p:nvPr/>
        </p:nvSpPr>
        <p:spPr>
          <a:xfrm>
            <a:off x="4198512" y="2429685"/>
            <a:ext cx="7250805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i="1" dirty="0">
                <a:solidFill>
                  <a:srgbClr val="FF0000"/>
                </a:solidFill>
              </a:rPr>
              <a:t>The sun rises in the east every morning</a:t>
            </a:r>
            <a:r>
              <a:rPr lang="hr-HR" sz="2100" i="1" dirty="0">
                <a:solidFill>
                  <a:srgbClr val="FF0000"/>
                </a:solidFill>
              </a:rPr>
              <a:t>.| </a:t>
            </a:r>
            <a:r>
              <a:rPr lang="en-US" sz="2100" i="1" dirty="0">
                <a:solidFill>
                  <a:srgbClr val="FF0000"/>
                </a:solidFill>
              </a:rPr>
              <a:t>Every morning the sun </a:t>
            </a:r>
            <a:r>
              <a:rPr lang="hr-HR" sz="2100" i="1" dirty="0">
                <a:solidFill>
                  <a:srgbClr val="FF0000"/>
                </a:solidFill>
              </a:rPr>
              <a:t>                </a:t>
            </a:r>
            <a:br>
              <a:rPr lang="hr-HR" sz="2100" i="1" dirty="0">
                <a:solidFill>
                  <a:srgbClr val="FF0000"/>
                </a:solidFill>
              </a:rPr>
            </a:br>
            <a:r>
              <a:rPr lang="hr-HR" sz="2100" i="1" dirty="0">
                <a:solidFill>
                  <a:srgbClr val="FF0000"/>
                </a:solidFill>
              </a:rPr>
              <a:t>                                                                                        </a:t>
            </a:r>
            <a:r>
              <a:rPr lang="en-US" sz="2100" i="1" dirty="0">
                <a:solidFill>
                  <a:srgbClr val="FF0000"/>
                </a:solidFill>
              </a:rPr>
              <a:t>rises in the east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D5B3FFB-FE9C-4B2B-B141-094D4DA58077}"/>
              </a:ext>
            </a:extLst>
          </p:cNvPr>
          <p:cNvSpPr txBox="1">
            <a:spLocks/>
          </p:cNvSpPr>
          <p:nvPr/>
        </p:nvSpPr>
        <p:spPr>
          <a:xfrm>
            <a:off x="4198513" y="3173835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FF0000"/>
                </a:solidFill>
              </a:rPr>
              <a:t>I </a:t>
            </a:r>
            <a:r>
              <a:rPr lang="en-US" sz="2100" i="1" dirty="0">
                <a:solidFill>
                  <a:srgbClr val="FF0000"/>
                </a:solidFill>
              </a:rPr>
              <a:t>sometimes go to bed at midnight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80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" y="21806"/>
            <a:ext cx="5080831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67741" y="1116418"/>
            <a:ext cx="6088394" cy="592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Choose the correct word.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17" y="1771650"/>
            <a:ext cx="5766648" cy="42185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F101188B-8AB2-4AC6-9CC1-E78C5EC7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2" y="2120721"/>
            <a:ext cx="888748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di izvornu sliku">
            <a:extLst>
              <a:ext uri="{FF2B5EF4-FFF2-40B4-BE49-F238E27FC236}">
                <a16:creationId xmlns:a16="http://schemas.microsoft.com/office/drawing/2014/main" id="{D006A8F4-420E-4346-A2AE-EC2EE757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2" y="2532848"/>
            <a:ext cx="888748" cy="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" y="21806"/>
            <a:ext cx="5080831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6847" y="846658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Rewrite the sentences.</a:t>
            </a:r>
            <a:br>
              <a:rPr lang="hr-HR" sz="2000" b="1" dirty="0"/>
            </a:br>
            <a:r>
              <a:rPr lang="hr-HR" sz="2000" i="1" dirty="0"/>
              <a:t>Pay attention to the ending!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2083253"/>
            <a:ext cx="7628042" cy="35702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5116847" y="2958313"/>
            <a:ext cx="241672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cries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8CC2A03-CDA6-45DA-A12B-8A7AE38CE4DA}"/>
              </a:ext>
            </a:extLst>
          </p:cNvPr>
          <p:cNvSpPr txBox="1">
            <a:spLocks/>
          </p:cNvSpPr>
          <p:nvPr/>
        </p:nvSpPr>
        <p:spPr>
          <a:xfrm>
            <a:off x="6074177" y="3710588"/>
            <a:ext cx="4074375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i="1" dirty="0">
                <a:solidFill>
                  <a:srgbClr val="FF0000"/>
                </a:solidFill>
              </a:rPr>
              <a:t>wash dad's car twice a month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583</Words>
  <Application>Microsoft Office PowerPoint</Application>
  <PresentationFormat>Widescreen</PresentationFormat>
  <Paragraphs>49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241</cp:revision>
  <dcterms:created xsi:type="dcterms:W3CDTF">2017-01-15T10:30:28Z</dcterms:created>
  <dcterms:modified xsi:type="dcterms:W3CDTF">2022-07-08T10:50:26Z</dcterms:modified>
</cp:coreProperties>
</file>